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258" r:id="rId6"/>
    <p:sldId id="265" r:id="rId7"/>
    <p:sldId id="4502" r:id="rId8"/>
    <p:sldId id="4503" r:id="rId9"/>
    <p:sldId id="4512" r:id="rId10"/>
    <p:sldId id="4513" r:id="rId11"/>
    <p:sldId id="271" r:id="rId12"/>
    <p:sldId id="4511" r:id="rId1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DA"/>
    <a:srgbClr val="611926"/>
    <a:srgbClr val="99004F"/>
    <a:srgbClr val="47B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4"/>
    <p:restoredTop sz="85280"/>
  </p:normalViewPr>
  <p:slideViewPr>
    <p:cSldViewPr snapToGrid="0">
      <p:cViewPr varScale="1">
        <p:scale>
          <a:sx n="80" d="100"/>
          <a:sy n="80" d="100"/>
        </p:scale>
        <p:origin x="1880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80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1A6E0-918B-4C0A-8E4A-F8E4F2B36853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D76E9-A11B-4BD4-8B05-37065559CD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90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76E9-A11B-4BD4-8B05-37065559CD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76E9-A11B-4BD4-8B05-37065559CD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23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D730B-863D-43A2-888B-33892C2306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93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B386C-DE53-2B5F-9592-21E3E67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087E1-AC82-38D3-5BCE-0249ACFEF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5D575-9D35-C923-722C-39F179146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1FAA1-C519-C89D-D043-CD8254FF8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D730B-863D-43A2-888B-33892C2306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62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42E6-1A63-7669-1A47-F4AB486B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6645C-9339-6518-239C-2107EB840D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2DCA6-34D4-9D69-D954-22FCE5B6D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59C6-922C-4705-686B-453A5395F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76E9-A11B-4BD4-8B05-37065559CD3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4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1ECBD-0B62-6F62-DD50-FB324EFE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6E854-7238-6BA0-4FD9-67E58F23D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C11B8-CAE6-88C3-3165-7F43A1893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9BBA5-7A97-1285-228C-91440213E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76E9-A11B-4BD4-8B05-37065559CD3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44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76E9-A11B-4BD4-8B05-37065559CD3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39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C541E-2618-5EBC-56F2-3C59A0C7D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0AABB-D092-5011-16A5-FD8CCC83D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E7936-EC19-E4F0-1071-C6D89482E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A3CED-262F-BDBC-E805-FAF5BF9BD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40D6-20D6-4F1C-A679-1225850AE5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5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F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89AC-2A7A-D3C1-4870-84F809D4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BE045-9F78-2B32-1395-AA6FF1B9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663" y="6356350"/>
            <a:ext cx="2743200" cy="365125"/>
          </a:xfrm>
        </p:spPr>
        <p:txBody>
          <a:bodyPr/>
          <a:lstStyle/>
          <a:p>
            <a:fld id="{8E190167-46F4-7344-B8E8-BEE72C29D564}" type="slidenum">
              <a:rPr lang="en-CH" smtClean="0"/>
              <a:t>‹#›</a:t>
            </a:fld>
            <a:endParaRPr lang="en-CH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A9AAF5-B042-D51C-2C78-2220A6BF3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2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01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F1538-5858-4AA1-A522-5D478869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25B89-95BD-42E4-A72B-EBD9E8AD8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0ABF2-BD9D-4739-A1C6-8C3CCB597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5BDE3-AC5B-4D35-93D0-10C7E784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3E7A7-37FA-4C3A-9B4E-262DC0832DE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DDDE-2871-4031-ABAC-90E12299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EEEE4-92FA-4466-8444-4AE3B937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5719-1C31-4D98-8728-8F60E5DA5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2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F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EF6A58C-9A44-D884-2CDC-603CC82A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9" y="1850316"/>
            <a:ext cx="5671489" cy="1034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0F460538-2A9C-299A-F652-A4AABF853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563" y="3238500"/>
            <a:ext cx="3884612" cy="451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  <a:endParaRPr lang="en-CH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4F1262B-11A0-2902-2AD7-2D1E2ACF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63" y="5422302"/>
            <a:ext cx="3884612" cy="451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5649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in a white shirt&#10;&#10;AI-generated content may be incorrect.">
            <a:extLst>
              <a:ext uri="{FF2B5EF4-FFF2-40B4-BE49-F238E27FC236}">
                <a16:creationId xmlns:a16="http://schemas.microsoft.com/office/drawing/2014/main" id="{C1AB9F45-F520-2FE6-63C7-B6B1FFE7E5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C9CC1-C2B2-C979-478E-888BAE22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9" y="1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37A5A-A7A7-A7E4-DD62-FEF83423E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60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190167-46F4-7344-B8E8-BEE72C29D564}" type="slidenum">
              <a:rPr lang="en-CH" smtClean="0"/>
              <a:pPr/>
              <a:t>‹#›</a:t>
            </a:fld>
            <a:endParaRPr lang="en-CH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FF243D4-D93B-584F-5687-4CD6398C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2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70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rail&#10;&#10;AI-generated content may be incorrect.">
            <a:extLst>
              <a:ext uri="{FF2B5EF4-FFF2-40B4-BE49-F238E27FC236}">
                <a16:creationId xmlns:a16="http://schemas.microsoft.com/office/drawing/2014/main" id="{CF7A087D-40FB-F0D3-3CDF-A1F821CA7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47B9A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hyperlink" Target="http://www.standardsfacility.org/" TargetMode="Externa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265A-4493-7DEE-9098-2C6D6411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1" y="1986772"/>
            <a:ext cx="5671489" cy="103496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611926"/>
                </a:solidFill>
              </a:rPr>
              <a:t>Addressing cadmium challenges in cocoa trade: Insights and Lessons from two STDF projects in Latin America and the Caribbean</a:t>
            </a:r>
            <a:endParaRPr lang="en-CH" dirty="0">
              <a:solidFill>
                <a:srgbClr val="61192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A3D6C-1EBA-CEF6-548F-2510BE00E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562" y="3345397"/>
            <a:ext cx="5671489" cy="13586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Key findings, lessons learnt, and recommendations from the independent evaluation of projects STDF/PG/577 and STDF/PG/681</a:t>
            </a:r>
            <a:endParaRPr lang="en-CH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B47A4-65B8-A9A2-B350-248771378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429" y="4704022"/>
            <a:ext cx="5162996" cy="989768"/>
          </a:xfrm>
        </p:spPr>
        <p:txBody>
          <a:bodyPr/>
          <a:lstStyle/>
          <a:p>
            <a:r>
              <a:rPr lang="en-GB" sz="1400" dirty="0"/>
              <a:t>6</a:t>
            </a:r>
            <a:r>
              <a:rPr lang="en-GB" sz="1400" baseline="30000" dirty="0"/>
              <a:t>th</a:t>
            </a:r>
            <a:r>
              <a:rPr lang="en-GB" sz="1400" dirty="0"/>
              <a:t>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2239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6"/>
    </mc:Choice>
    <mc:Fallback xmlns="">
      <p:transition spd="slow" advTm="226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5815-8C84-A7B2-3B01-0E15DA53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  <a:endParaRPr lang="en-CH" dirty="0">
              <a:solidFill>
                <a:srgbClr val="6119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2D581-058A-14BE-125C-3041716B200F}"/>
              </a:ext>
            </a:extLst>
          </p:cNvPr>
          <p:cNvSpPr txBox="1"/>
          <p:nvPr/>
        </p:nvSpPr>
        <p:spPr>
          <a:xfrm>
            <a:off x="191429" y="1413063"/>
            <a:ext cx="117204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Market access risk:</a:t>
            </a:r>
            <a:r>
              <a:rPr lang="en-GB" sz="3200" dirty="0"/>
              <a:t> EU/global Cadmium (Cd) limits put pressure on exporters - especially LAC.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STDF response:</a:t>
            </a:r>
            <a:r>
              <a:rPr lang="en-GB" sz="3200" dirty="0"/>
              <a:t> Two projects (PG/681, PG/577) upgraded labs, aligned SOPs, mapped hotspots, and scaled farmer training.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Core takeaway:</a:t>
            </a:r>
            <a:r>
              <a:rPr lang="en-GB" sz="3200" dirty="0"/>
              <a:t> These projects successfully managed Cd-related trade risks</a:t>
            </a:r>
          </a:p>
        </p:txBody>
      </p:sp>
    </p:spTree>
    <p:extLst>
      <p:ext uri="{BB962C8B-B14F-4D97-AF65-F5344CB8AC3E}">
        <p14:creationId xmlns:p14="http://schemas.microsoft.com/office/powerpoint/2010/main" val="22763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4"/>
    </mc:Choice>
    <mc:Fallback xmlns="">
      <p:transition spd="slow" advTm="367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T">
            <a:extLst>
              <a:ext uri="{FF2B5EF4-FFF2-40B4-BE49-F238E27FC236}">
                <a16:creationId xmlns:a16="http://schemas.microsoft.com/office/drawing/2014/main" id="{55548FB5-4304-3D88-71C4-0499DADF3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83381D-0459-4EE0-7B19-344B61383CA2}"/>
              </a:ext>
            </a:extLst>
          </p:cNvPr>
          <p:cNvSpPr>
            <a:spLocks/>
          </p:cNvSpPr>
          <p:nvPr/>
        </p:nvSpPr>
        <p:spPr>
          <a:xfrm>
            <a:off x="8002660" y="1833848"/>
            <a:ext cx="4037829" cy="4866956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4018A-5FDF-8D10-B22C-C985AA2B66BD}"/>
              </a:ext>
            </a:extLst>
          </p:cNvPr>
          <p:cNvSpPr/>
          <p:nvPr/>
        </p:nvSpPr>
        <p:spPr>
          <a:xfrm>
            <a:off x="3524885" y="-14777"/>
            <a:ext cx="8667115" cy="1653035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STDF/PG/681 </a:t>
            </a:r>
          </a:p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Improving the institutional capacity of Colombia and Ecuador to mitigate trade barriers due to the high cadmium levels in cacao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088057-A701-DDE6-C8AD-43719BC85FB2}"/>
              </a:ext>
            </a:extLst>
          </p:cNvPr>
          <p:cNvSpPr/>
          <p:nvPr/>
        </p:nvSpPr>
        <p:spPr>
          <a:xfrm>
            <a:off x="0" y="0"/>
            <a:ext cx="3524885" cy="6868509"/>
          </a:xfrm>
          <a:prstGeom prst="rect">
            <a:avLst/>
          </a:prstGeom>
          <a:solidFill>
            <a:srgbClr val="E0A7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774AF6-C204-4740-741E-A75FC2310D38}"/>
              </a:ext>
            </a:extLst>
          </p:cNvPr>
          <p:cNvSpPr txBox="1">
            <a:spLocks/>
          </p:cNvSpPr>
          <p:nvPr/>
        </p:nvSpPr>
        <p:spPr>
          <a:xfrm>
            <a:off x="141707" y="340415"/>
            <a:ext cx="3789727" cy="9143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3000" b="0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0" name="Graphic 9" descr="Philanthropy outline">
            <a:extLst>
              <a:ext uri="{FF2B5EF4-FFF2-40B4-BE49-F238E27FC236}">
                <a16:creationId xmlns:a16="http://schemas.microsoft.com/office/drawing/2014/main" id="{7CE9A288-DB66-61BD-482B-C2DBD3D4C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18" y="2760204"/>
            <a:ext cx="914399" cy="914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49F90A-7C92-3CD5-0DE4-4413695B7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991" y="1833847"/>
            <a:ext cx="2283591" cy="56630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Value</a:t>
            </a:r>
          </a:p>
          <a:p>
            <a:pPr>
              <a:buNone/>
              <a:defRPr/>
            </a:pPr>
            <a:r>
              <a:rPr lang="fr-CH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</a:t>
            </a: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617,999 </a:t>
            </a:r>
            <a:endParaRPr lang="fr-CH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901262-CF8A-FAB5-A8A1-26FAC1127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991" y="2947487"/>
            <a:ext cx="2283591" cy="56630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STDF Contribution</a:t>
            </a:r>
          </a:p>
          <a:p>
            <a:pPr lvl="0">
              <a:buNone/>
              <a:defRPr/>
            </a:pPr>
            <a:r>
              <a:rPr lang="fr-CH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</a:t>
            </a: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516,989 </a:t>
            </a:r>
            <a:endParaRPr lang="fr-CH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Handshake outline">
            <a:extLst>
              <a:ext uri="{FF2B5EF4-FFF2-40B4-BE49-F238E27FC236}">
                <a16:creationId xmlns:a16="http://schemas.microsoft.com/office/drawing/2014/main" id="{B0E9D91F-D96A-BE69-E69D-B7CDDF420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1511" y="3942088"/>
            <a:ext cx="914399" cy="9143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442F31-4CA6-EDF5-CB97-220B5CF6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031" y="4061128"/>
            <a:ext cx="2707403" cy="78175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Implementer </a:t>
            </a:r>
            <a:b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 Leuven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Graphic 14" descr="Globe outline">
            <a:extLst>
              <a:ext uri="{FF2B5EF4-FFF2-40B4-BE49-F238E27FC236}">
                <a16:creationId xmlns:a16="http://schemas.microsoft.com/office/drawing/2014/main" id="{A1B848EF-439A-005F-24AF-6E1A8DF23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71818" y="5186318"/>
            <a:ext cx="914399" cy="9143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324A1E-23EB-C734-9623-47F39356F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491" y="5119255"/>
            <a:ext cx="2283591" cy="56630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Beneficiaries 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>
              <a:buNone/>
              <a:defRPr/>
            </a:pP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Colombia, Ecuador </a:t>
            </a:r>
            <a:endParaRPr lang="fr-CH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 descr="Money outline">
            <a:extLst>
              <a:ext uri="{FF2B5EF4-FFF2-40B4-BE49-F238E27FC236}">
                <a16:creationId xmlns:a16="http://schemas.microsoft.com/office/drawing/2014/main" id="{EACA0912-EE09-86E3-C66D-1F641265D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818" y="1638258"/>
            <a:ext cx="914399" cy="9143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298EB78-13C6-0620-AD20-5BE583661131}"/>
              </a:ext>
            </a:extLst>
          </p:cNvPr>
          <p:cNvSpPr/>
          <p:nvPr/>
        </p:nvSpPr>
        <p:spPr>
          <a:xfrm>
            <a:off x="9508841" y="3801031"/>
            <a:ext cx="2512076" cy="1210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948897-003E-A845-47E9-BBA44FBF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377" y="634313"/>
            <a:ext cx="2283591" cy="82484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frame</a:t>
            </a: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01/09/2020</a:t>
            </a:r>
            <a:r>
              <a:rPr lang="fr-CH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31/12/2024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Graphic 36" descr="Daily calendar outline">
            <a:extLst>
              <a:ext uri="{FF2B5EF4-FFF2-40B4-BE49-F238E27FC236}">
                <a16:creationId xmlns:a16="http://schemas.microsoft.com/office/drawing/2014/main" id="{E7FEB69C-354B-141C-DC7C-1956CD153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14595" y="419661"/>
            <a:ext cx="914399" cy="914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B4D528-D533-4863-791F-2AD82907EFAE}"/>
              </a:ext>
            </a:extLst>
          </p:cNvPr>
          <p:cNvSpPr/>
          <p:nvPr/>
        </p:nvSpPr>
        <p:spPr>
          <a:xfrm>
            <a:off x="7988963" y="1923040"/>
            <a:ext cx="4031219" cy="4777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b="1" dirty="0"/>
              <a:t>Laboratory QA/QC:</a:t>
            </a:r>
            <a:r>
              <a:rPr lang="en-GB" dirty="0"/>
              <a:t> ring tests conducted in 25 labs; SOPs, manuals, and curricula produced; national and private labs strengthened.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b="1" dirty="0"/>
              <a:t>Mapping:</a:t>
            </a:r>
            <a:r>
              <a:rPr lang="en-GB" dirty="0"/>
              <a:t> hotspot maps created/expanded - now guide sourcing, blending, and planting decisions.</a:t>
            </a:r>
            <a:endParaRPr lang="en-GB" baseline="30000" dirty="0"/>
          </a:p>
          <a:p>
            <a:pPr marL="285750" indent="-285750">
              <a:buFont typeface="Wingdings" pitchFamily="2" charset="2"/>
              <a:buChar char="ü"/>
            </a:pPr>
            <a:endParaRPr lang="en-GB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b="1" dirty="0"/>
              <a:t>Technology:</a:t>
            </a:r>
            <a:r>
              <a:rPr lang="en-GB" dirty="0"/>
              <a:t> </a:t>
            </a:r>
            <a:r>
              <a:rPr lang="en-GB" b="1" dirty="0"/>
              <a:t>portable XRF</a:t>
            </a:r>
            <a:r>
              <a:rPr lang="en-GB" dirty="0"/>
              <a:t> introduced, enabling faster, lower-cost in-country screening and reducing reliance on foreign testing. 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7FF2F-5BDA-F8B1-C221-A9170047AC54}"/>
              </a:ext>
            </a:extLst>
          </p:cNvPr>
          <p:cNvSpPr txBox="1">
            <a:spLocks/>
          </p:cNvSpPr>
          <p:nvPr/>
        </p:nvSpPr>
        <p:spPr>
          <a:xfrm>
            <a:off x="3524884" y="157196"/>
            <a:ext cx="8667115" cy="11417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21"/>
    </mc:Choice>
    <mc:Fallback xmlns="">
      <p:transition spd="slow" advTm="1109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0745B-839A-D4C1-45FB-2FD061904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F5539-8DAE-B03F-1EC6-1A60F248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45BB6-40B6-E37E-5AF7-43B3F396661F}"/>
              </a:ext>
            </a:extLst>
          </p:cNvPr>
          <p:cNvSpPr/>
          <p:nvPr/>
        </p:nvSpPr>
        <p:spPr>
          <a:xfrm>
            <a:off x="1" y="0"/>
            <a:ext cx="3548088" cy="6866337"/>
          </a:xfrm>
          <a:prstGeom prst="rect">
            <a:avLst/>
          </a:prstGeom>
          <a:solidFill>
            <a:srgbClr val="9900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7884-9330-B5E8-AF4B-48C86E5734BB}"/>
              </a:ext>
            </a:extLst>
          </p:cNvPr>
          <p:cNvSpPr>
            <a:spLocks/>
          </p:cNvSpPr>
          <p:nvPr/>
        </p:nvSpPr>
        <p:spPr>
          <a:xfrm>
            <a:off x="7870045" y="2048469"/>
            <a:ext cx="4121863" cy="4630633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Graphic 9" descr="Philanthropy outline">
            <a:extLst>
              <a:ext uri="{FF2B5EF4-FFF2-40B4-BE49-F238E27FC236}">
                <a16:creationId xmlns:a16="http://schemas.microsoft.com/office/drawing/2014/main" id="{872358C6-B115-46C2-19F3-45C0CE368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5977" y="2812101"/>
            <a:ext cx="914399" cy="914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C3A2FF-F09C-791A-19E5-0F4FDC85A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789" y="1921381"/>
            <a:ext cx="2283591" cy="82484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Value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buNone/>
              <a:defRPr/>
            </a:pPr>
            <a:r>
              <a:rPr lang="fr-CH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</a:t>
            </a: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814,119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3C85DA-BD8F-D2FF-1414-7DDA8B1D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573" y="2953678"/>
            <a:ext cx="2283591" cy="78175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STDF Contribution 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US$381,946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phic 12" descr="Handshake outline">
            <a:extLst>
              <a:ext uri="{FF2B5EF4-FFF2-40B4-BE49-F238E27FC236}">
                <a16:creationId xmlns:a16="http://schemas.microsoft.com/office/drawing/2014/main" id="{94FDC973-7B7B-C365-AEFC-0EB7FCEC4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0607" y="3995425"/>
            <a:ext cx="914399" cy="9143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B2288D-6744-55D9-E0BA-CB121A56E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789" y="3784710"/>
            <a:ext cx="1762481" cy="142808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Inter-American Institute for </a:t>
            </a:r>
            <a:r>
              <a:rPr kumimoji="0" lang="fr-CH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Cooperation</a:t>
            </a: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Agriculture (IICA)</a:t>
            </a:r>
          </a:p>
        </p:txBody>
      </p:sp>
      <p:pic>
        <p:nvPicPr>
          <p:cNvPr id="15" name="Graphic 14" descr="Globe outline">
            <a:extLst>
              <a:ext uri="{FF2B5EF4-FFF2-40B4-BE49-F238E27FC236}">
                <a16:creationId xmlns:a16="http://schemas.microsoft.com/office/drawing/2014/main" id="{431D1C79-1BD5-D181-71BB-C39F9E93E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00092" y="5263254"/>
            <a:ext cx="888039" cy="8880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D755AE-C434-F9D7-B3B6-F7A425A2C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790" y="5256836"/>
            <a:ext cx="2083980" cy="12126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  <a:defRPr/>
            </a:pPr>
            <a:r>
              <a:rPr lang="fr-CH" sz="1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Beneficiaries</a:t>
            </a:r>
            <a:r>
              <a:rPr lang="fr-CH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Colombia, Ecuador, </a:t>
            </a:r>
            <a:r>
              <a:rPr lang="es-ES" sz="1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r>
              <a:rPr lang="es-E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Trinidad and Tobago </a:t>
            </a:r>
            <a:endParaRPr lang="en-GB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BBEEA8-6FC6-9E20-D938-DE96393FE90E}"/>
              </a:ext>
            </a:extLst>
          </p:cNvPr>
          <p:cNvSpPr/>
          <p:nvPr/>
        </p:nvSpPr>
        <p:spPr>
          <a:xfrm>
            <a:off x="8513978" y="4911771"/>
            <a:ext cx="3678022" cy="2707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474DFC-EF17-5068-542C-8599082EF1EF}"/>
              </a:ext>
            </a:extLst>
          </p:cNvPr>
          <p:cNvSpPr/>
          <p:nvPr/>
        </p:nvSpPr>
        <p:spPr>
          <a:xfrm>
            <a:off x="5279812" y="4016705"/>
            <a:ext cx="2417961" cy="75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Graphic 27" descr="Money outline">
            <a:extLst>
              <a:ext uri="{FF2B5EF4-FFF2-40B4-BE49-F238E27FC236}">
                <a16:creationId xmlns:a16="http://schemas.microsoft.com/office/drawing/2014/main" id="{C134C32B-AA2E-4EEF-6E00-00FB395252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733" y="1747335"/>
            <a:ext cx="914399" cy="9143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CE3E187-33D3-9328-32EF-048D458D866C}"/>
              </a:ext>
            </a:extLst>
          </p:cNvPr>
          <p:cNvSpPr/>
          <p:nvPr/>
        </p:nvSpPr>
        <p:spPr>
          <a:xfrm>
            <a:off x="9468372" y="3940344"/>
            <a:ext cx="2586509" cy="1210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7C6C3B-389F-66CA-9121-4BDAF8E7E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945" y="847151"/>
            <a:ext cx="2283591" cy="56630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frame</a:t>
            </a:r>
          </a:p>
          <a:p>
            <a:pPr>
              <a:buNone/>
              <a:defRPr/>
            </a:pPr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01/02/2022 – 30/09/2025</a:t>
            </a:r>
            <a:endParaRPr lang="fr-CH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36" descr="Daily calendar outline">
            <a:extLst>
              <a:ext uri="{FF2B5EF4-FFF2-40B4-BE49-F238E27FC236}">
                <a16:creationId xmlns:a16="http://schemas.microsoft.com/office/drawing/2014/main" id="{5EB62E05-B989-D04A-3C76-203534A18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79539" y="605389"/>
            <a:ext cx="914399" cy="9143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A9229F-0EDF-B7A2-0B17-B0949339E7DE}"/>
              </a:ext>
            </a:extLst>
          </p:cNvPr>
          <p:cNvSpPr/>
          <p:nvPr/>
        </p:nvSpPr>
        <p:spPr>
          <a:xfrm>
            <a:off x="7923296" y="1947492"/>
            <a:ext cx="4131585" cy="372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762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results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762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sz="1750" b="1" dirty="0"/>
              <a:t>Regional coordination: </a:t>
            </a:r>
            <a:r>
              <a:rPr lang="en-GB" sz="1750" dirty="0"/>
              <a:t>regional platform developed &amp; SOP consensus reached for Cd analysis.</a:t>
            </a:r>
          </a:p>
          <a:p>
            <a:pPr>
              <a:defRPr/>
            </a:pPr>
            <a:r>
              <a:rPr lang="en-GB" sz="175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sz="1750" b="1" dirty="0"/>
              <a:t>Mapping: </a:t>
            </a:r>
            <a:r>
              <a:rPr lang="en-GB" sz="1750" dirty="0"/>
              <a:t>hotspot maps updated; fertilizer identified as a key Cd source.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GB" sz="175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sz="1750" b="1" dirty="0"/>
              <a:t>Capacity building:</a:t>
            </a:r>
            <a:r>
              <a:rPr lang="en-GB" sz="1750" dirty="0"/>
              <a:t> 30 Master Trainers trained; 2,300+ farmers reached.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GB" sz="175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sz="1750" b="1" dirty="0"/>
              <a:t>Policy integration:</a:t>
            </a:r>
            <a:r>
              <a:rPr lang="en-GB" sz="1750" dirty="0"/>
              <a:t> 9 recommendations integrated into national cocoa plans (e.g., Peru; updates planned in others).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762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50529D-0271-F2DD-A3AA-56A8C8504A23}"/>
              </a:ext>
            </a:extLst>
          </p:cNvPr>
          <p:cNvSpPr/>
          <p:nvPr/>
        </p:nvSpPr>
        <p:spPr>
          <a:xfrm>
            <a:off x="3548089" y="1603"/>
            <a:ext cx="8643912" cy="159304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STDF/PG/577 </a:t>
            </a:r>
          </a:p>
          <a:p>
            <a:pPr algn="ctr" fontAlgn="base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Improving Capacity Building and Knowledge Sharing to Support Management of Cadmium Levels in Cocoa in Latin America and The Caribbean for Export to the EU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030F9-EFB9-749D-B8F2-ED7926412810}"/>
              </a:ext>
            </a:extLst>
          </p:cNvPr>
          <p:cNvSpPr txBox="1">
            <a:spLocks/>
          </p:cNvSpPr>
          <p:nvPr/>
        </p:nvSpPr>
        <p:spPr>
          <a:xfrm>
            <a:off x="3565380" y="178898"/>
            <a:ext cx="8626619" cy="914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73"/>
    </mc:Choice>
    <mc:Fallback xmlns="">
      <p:transition spd="slow" advTm="1263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2617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69468-B0E6-9BD6-7077-F71244BE6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D1EC6-6240-20FC-19B1-4495A164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20" y="-800100"/>
            <a:ext cx="8067147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Lessons Learned</a:t>
            </a:r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EF568-2225-C5BD-579D-2BD00CB51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800100"/>
            <a:ext cx="5147734" cy="5194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2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5"/>
    </mc:Choice>
    <mc:Fallback xmlns="">
      <p:transition spd="slow" advTm="9793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F91A8-5511-3B8A-7AA1-3D499327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5DC0-0E77-84A3-506C-43D70FD8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takeaways</a:t>
            </a:r>
            <a:endParaRPr lang="en-CH" dirty="0">
              <a:solidFill>
                <a:srgbClr val="61192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6B5F1-EB88-890C-20A3-50761230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21" b="16928"/>
          <a:stretch>
            <a:fillRect/>
          </a:stretch>
        </p:blipFill>
        <p:spPr>
          <a:xfrm>
            <a:off x="7428571" y="914400"/>
            <a:ext cx="4572000" cy="5401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35B9B-0F18-42E7-DBF8-5ACDCDEA013D}"/>
              </a:ext>
            </a:extLst>
          </p:cNvPr>
          <p:cNvSpPr txBox="1"/>
          <p:nvPr/>
        </p:nvSpPr>
        <p:spPr>
          <a:xfrm>
            <a:off x="23446" y="914400"/>
            <a:ext cx="74051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3200" dirty="0"/>
              <a:t>Cd monitoring to be led by national institutions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3200" dirty="0"/>
              <a:t>Scale proven tools (mapping, XRF)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3200" dirty="0"/>
              <a:t>Continued regional coordination</a:t>
            </a:r>
          </a:p>
          <a:p>
            <a:endParaRPr lang="en-GB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3200" dirty="0"/>
              <a:t>Extend to other regions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3200" dirty="0"/>
              <a:t>Apply model to other contaminants &amp; commodities</a:t>
            </a:r>
          </a:p>
        </p:txBody>
      </p:sp>
    </p:spTree>
    <p:extLst>
      <p:ext uri="{BB962C8B-B14F-4D97-AF65-F5344CB8AC3E}">
        <p14:creationId xmlns:p14="http://schemas.microsoft.com/office/powerpoint/2010/main" val="35461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34"/>
    </mc:Choice>
    <mc:Fallback xmlns="">
      <p:transition spd="slow" advTm="725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17D8D-226D-034F-E4E3-48DBBBE47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6C83-2D95-FCAD-5993-4533DCB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11926"/>
                </a:solidFill>
              </a:rPr>
              <a:t>With thanks to STDF donors and other partners</a:t>
            </a:r>
            <a:endParaRPr lang="en-CH" dirty="0">
              <a:solidFill>
                <a:srgbClr val="61192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566C7-113C-04B8-3849-8C360AB6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60" y="1354919"/>
            <a:ext cx="10711542" cy="45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8"/>
    </mc:Choice>
    <mc:Fallback xmlns="">
      <p:transition spd="slow" advTm="905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B35B-6C03-3B39-BE04-3A4A3F5D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B354E-4F50-B007-0F1A-D478AD681C12}"/>
              </a:ext>
            </a:extLst>
          </p:cNvPr>
          <p:cNvSpPr/>
          <p:nvPr/>
        </p:nvSpPr>
        <p:spPr>
          <a:xfrm>
            <a:off x="0" y="-1"/>
            <a:ext cx="12167015" cy="941326"/>
          </a:xfrm>
          <a:prstGeom prst="rect">
            <a:avLst/>
          </a:prstGeom>
          <a:solidFill>
            <a:srgbClr val="FFF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E419F-19D9-8442-4688-3F75FDC9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729" y="26926"/>
            <a:ext cx="5766814" cy="91439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6119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</a:t>
            </a:r>
            <a:endParaRPr lang="en-CH" sz="2800" b="1" dirty="0">
              <a:solidFill>
                <a:srgbClr val="6119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62347-8DF8-3608-2B4B-33048B17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09" t="774" r="40627" b="-462"/>
          <a:stretch>
            <a:fillRect/>
          </a:stretch>
        </p:blipFill>
        <p:spPr>
          <a:xfrm>
            <a:off x="0" y="0"/>
            <a:ext cx="4699000" cy="6858001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9730A-78CB-DA38-DD8A-7225DC017B92}"/>
              </a:ext>
            </a:extLst>
          </p:cNvPr>
          <p:cNvSpPr txBox="1"/>
          <p:nvPr/>
        </p:nvSpPr>
        <p:spPr>
          <a:xfrm>
            <a:off x="5567742" y="1976856"/>
            <a:ext cx="6599273" cy="359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61192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Explore our website</a:t>
            </a:r>
            <a:r>
              <a:rPr lang="en-GB" sz="1600" dirty="0">
                <a:solidFill>
                  <a:srgbClr val="4D4D4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  <a:r>
              <a:rPr lang="en-GB" sz="1600" dirty="0">
                <a:solidFill>
                  <a:srgbClr val="4D4D4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www.standardsfacility.org</a:t>
            </a:r>
            <a:endParaRPr lang="en-GB" sz="1600" dirty="0">
              <a:solidFill>
                <a:srgbClr val="4D4D4D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61192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Follow us on LinkedIn: </a:t>
            </a:r>
            <a:r>
              <a:rPr lang="en-GB" sz="1600" dirty="0">
                <a:solidFill>
                  <a:srgbClr val="4D4D4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@ Standards and Trade Development Facility</a:t>
            </a:r>
          </a:p>
          <a:p>
            <a:pPr marL="285750" indent="-28575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61192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Sign up for our newsletter</a:t>
            </a:r>
            <a:r>
              <a:rPr lang="en-GB" sz="1600" dirty="0">
                <a:solidFill>
                  <a:srgbClr val="61192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  <a:r>
              <a:rPr lang="en-GB" sz="1600" dirty="0">
                <a:solidFill>
                  <a:srgbClr val="4D4D4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https://standardsfacility.org/newsletter</a:t>
            </a:r>
            <a:endParaRPr lang="en-GB" sz="1400" dirty="0">
              <a:solidFill>
                <a:srgbClr val="4D4D4D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61192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Subscribe to our YouTube Channel: </a:t>
            </a:r>
            <a:r>
              <a:rPr lang="en-GB" sz="1600" dirty="0">
                <a:solidFill>
                  <a:srgbClr val="4D4D4D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@STDFvideos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defRPr/>
            </a:pPr>
            <a:endParaRPr lang="en-GB" sz="1600" dirty="0">
              <a:solidFill>
                <a:srgbClr val="61192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Graphic 4" descr="Internet outline">
            <a:extLst>
              <a:ext uri="{FF2B5EF4-FFF2-40B4-BE49-F238E27FC236}">
                <a16:creationId xmlns:a16="http://schemas.microsoft.com/office/drawing/2014/main" id="{412F4BA4-5E08-0DFE-74A5-429901B88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6729" y="2055745"/>
            <a:ext cx="450028" cy="450028"/>
          </a:xfrm>
          <a:prstGeom prst="rect">
            <a:avLst/>
          </a:prstGeom>
        </p:spPr>
      </p:pic>
      <p:pic>
        <p:nvPicPr>
          <p:cNvPr id="6" name="Graphic 5" descr="Email outline">
            <a:extLst>
              <a:ext uri="{FF2B5EF4-FFF2-40B4-BE49-F238E27FC236}">
                <a16:creationId xmlns:a16="http://schemas.microsoft.com/office/drawing/2014/main" id="{4923DC51-D93A-9831-3EDB-55AF31237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36729" y="3906850"/>
            <a:ext cx="450028" cy="45002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8D5F5A6-D415-7670-3EDF-2993B90F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29" y="2767546"/>
            <a:ext cx="412716" cy="4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outube Logo Png PNGs for Free Download">
            <a:extLst>
              <a:ext uri="{FF2B5EF4-FFF2-40B4-BE49-F238E27FC236}">
                <a16:creationId xmlns:a16="http://schemas.microsoft.com/office/drawing/2014/main" id="{D31F0676-F866-0304-F5EE-CDEFEB23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29" y="4685657"/>
            <a:ext cx="450028" cy="4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"/>
    </mc:Choice>
    <mc:Fallback xmlns="">
      <p:transition spd="slow" advTm="196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f3a5fc-9617-449b-ba20-250c0fc87b64" xsi:nil="true"/>
    <lcf76f155ced4ddcb4097134ff3c332f xmlns="4aa711dc-7b9e-4837-a71e-ca1b9a74d9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C0A24AFB03A44A9752706714DA23D" ma:contentTypeVersion="13" ma:contentTypeDescription="Create a new document." ma:contentTypeScope="" ma:versionID="f97538a235a619fcff87408ea8e23bd7">
  <xsd:schema xmlns:xsd="http://www.w3.org/2001/XMLSchema" xmlns:xs="http://www.w3.org/2001/XMLSchema" xmlns:p="http://schemas.microsoft.com/office/2006/metadata/properties" xmlns:ns2="4aa711dc-7b9e-4837-a71e-ca1b9a74d945" xmlns:ns3="f8f3a5fc-9617-449b-ba20-250c0fc87b64" targetNamespace="http://schemas.microsoft.com/office/2006/metadata/properties" ma:root="true" ma:fieldsID="ab2e17920c41fa9ad0aab87a213b67e9" ns2:_="" ns3:_="">
    <xsd:import namespace="4aa711dc-7b9e-4837-a71e-ca1b9a74d945"/>
    <xsd:import namespace="f8f3a5fc-9617-449b-ba20-250c0fc87b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711dc-7b9e-4837-a71e-ca1b9a74d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9716d2-1e9a-4d8a-bd59-f3428348ab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3a5fc-9617-449b-ba20-250c0fc87b6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ee1842c-849f-40cb-9727-509c71a64837}" ma:internalName="TaxCatchAll" ma:showField="CatchAllData" ma:web="f8f3a5fc-9617-449b-ba20-250c0fc87b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DD39D7-0749-428F-8727-3341D1C39B8D}">
  <ds:schemaRefs>
    <ds:schemaRef ds:uri="http://purl.org/dc/terms/"/>
    <ds:schemaRef ds:uri="http://schemas.microsoft.com/office/2006/metadata/properties"/>
    <ds:schemaRef ds:uri="http://purl.org/dc/elements/1.1/"/>
    <ds:schemaRef ds:uri="4aa711dc-7b9e-4837-a71e-ca1b9a74d945"/>
    <ds:schemaRef ds:uri="http://purl.org/dc/dcmitype/"/>
    <ds:schemaRef ds:uri="http://schemas.microsoft.com/office/2006/documentManagement/types"/>
    <ds:schemaRef ds:uri="f8f3a5fc-9617-449b-ba20-250c0fc87b64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FA8343-E8BE-4C64-B65F-492864FEF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711dc-7b9e-4837-a71e-ca1b9a74d945"/>
    <ds:schemaRef ds:uri="f8f3a5fc-9617-449b-ba20-250c0fc87b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69E019-0875-4B60-A5F1-C6F7B654DC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7004</TotalTime>
  <Words>446</Words>
  <Application>Microsoft Macintosh PowerPoint</Application>
  <PresentationFormat>Widescreen</PresentationFormat>
  <Paragraphs>72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Verdana</vt:lpstr>
      <vt:lpstr>Wingdings</vt:lpstr>
      <vt:lpstr>Office Theme</vt:lpstr>
      <vt:lpstr>1_Office Theme</vt:lpstr>
      <vt:lpstr>Addressing cadmium challenges in cocoa trade: Insights and Lessons from two STDF projects in Latin America and the Caribbean</vt:lpstr>
      <vt:lpstr>Context</vt:lpstr>
      <vt:lpstr>PowerPoint Presentation</vt:lpstr>
      <vt:lpstr>PowerPoint Presentation</vt:lpstr>
      <vt:lpstr>Lessons Learned</vt:lpstr>
      <vt:lpstr>Key takeaways</vt:lpstr>
      <vt:lpstr>With thanks to STDF donors and other partners</vt:lpstr>
      <vt:lpstr>Find out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Michelucci, Manolo</dc:creator>
  <cp:lastModifiedBy>Roxane B</cp:lastModifiedBy>
  <cp:revision>56</cp:revision>
  <dcterms:created xsi:type="dcterms:W3CDTF">2024-07-18T12:46:13Z</dcterms:created>
  <dcterms:modified xsi:type="dcterms:W3CDTF">2025-11-06T11:53:26Z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0x010100FFCC0A24AFB03A44A9752706714DA23D</vt:lpwstr>
  </property>
  <property fmtid="{D5CDD505-2E9C-101B-9397-08002B2CF9AE}" pid="3" name="MediaServiceImageTags">
    <vt:lpwstr/>
  </property>
</Properties>
</file>